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5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58" r:id="rId14"/>
    <p:sldId id="257" r:id="rId15"/>
    <p:sldId id="270" r:id="rId16"/>
    <p:sldId id="271" r:id="rId17"/>
    <p:sldId id="272" r:id="rId18"/>
    <p:sldId id="273" r:id="rId19"/>
  </p:sldIdLst>
  <p:sldSz cx="9144000" cy="6858000" type="screen4x3"/>
  <p:notesSz cx="7077075" cy="93932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185C38-ED0F-4CAC-BA45-FCA4F37A5344}" type="doc">
      <dgm:prSet loTypeId="urn:microsoft.com/office/officeart/2005/8/layout/radial4" loCatId="relationship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AF81F2F-6CC2-4B5E-870F-AD4EC080428C}">
      <dgm:prSet phldrT="[Text]"/>
      <dgm:spPr/>
      <dgm:t>
        <a:bodyPr/>
        <a:lstStyle/>
        <a:p>
          <a:r>
            <a:rPr lang="en-US" dirty="0" smtClean="0"/>
            <a:t>PSA</a:t>
          </a:r>
          <a:endParaRPr lang="en-US" dirty="0"/>
        </a:p>
      </dgm:t>
    </dgm:pt>
    <dgm:pt modelId="{77D5D534-0091-439E-A465-E6264EE0CEDD}" type="parTrans" cxnId="{0E94333C-968F-4DA0-B33E-BD4F65F55B37}">
      <dgm:prSet/>
      <dgm:spPr/>
      <dgm:t>
        <a:bodyPr/>
        <a:lstStyle/>
        <a:p>
          <a:endParaRPr lang="en-US"/>
        </a:p>
      </dgm:t>
    </dgm:pt>
    <dgm:pt modelId="{D679EAF6-255C-4E8A-A658-EFE4D601D1FD}" type="sibTrans" cxnId="{0E94333C-968F-4DA0-B33E-BD4F65F55B37}">
      <dgm:prSet/>
      <dgm:spPr/>
      <dgm:t>
        <a:bodyPr/>
        <a:lstStyle/>
        <a:p>
          <a:endParaRPr lang="en-US"/>
        </a:p>
      </dgm:t>
    </dgm:pt>
    <dgm:pt modelId="{60952210-AB63-4E88-8F1D-A7A5E821BA39}">
      <dgm:prSet phldrT="[Text]"/>
      <dgm:spPr/>
      <dgm:t>
        <a:bodyPr/>
        <a:lstStyle/>
        <a:p>
          <a:r>
            <a:rPr lang="en-US" b="1" dirty="0" smtClean="0"/>
            <a:t>Engaging</a:t>
          </a:r>
          <a:endParaRPr lang="en-US" b="1" dirty="0"/>
        </a:p>
      </dgm:t>
    </dgm:pt>
    <dgm:pt modelId="{6D6C7253-ED3E-4D8A-8547-E4DC5F31EAC9}" type="parTrans" cxnId="{A003E0CF-438E-4690-AE3E-CE5D1DAD3704}">
      <dgm:prSet/>
      <dgm:spPr/>
      <dgm:t>
        <a:bodyPr/>
        <a:lstStyle/>
        <a:p>
          <a:endParaRPr lang="en-US"/>
        </a:p>
      </dgm:t>
    </dgm:pt>
    <dgm:pt modelId="{0BC7814A-5B45-411B-B7A6-18F04507A253}" type="sibTrans" cxnId="{A003E0CF-438E-4690-AE3E-CE5D1DAD3704}">
      <dgm:prSet/>
      <dgm:spPr/>
      <dgm:t>
        <a:bodyPr/>
        <a:lstStyle/>
        <a:p>
          <a:endParaRPr lang="en-US"/>
        </a:p>
      </dgm:t>
    </dgm:pt>
    <dgm:pt modelId="{E2FD815D-A55C-4932-AB82-48D6E0FDD20D}">
      <dgm:prSet phldrT="[Text]"/>
      <dgm:spPr/>
      <dgm:t>
        <a:bodyPr/>
        <a:lstStyle/>
        <a:p>
          <a:r>
            <a:rPr lang="en-US" b="1" dirty="0" smtClean="0"/>
            <a:t>Informative</a:t>
          </a:r>
          <a:endParaRPr lang="en-US" b="1" dirty="0"/>
        </a:p>
      </dgm:t>
    </dgm:pt>
    <dgm:pt modelId="{B43DF1B5-AC58-4F1C-A37C-6EC3CBBD8A47}" type="parTrans" cxnId="{66C4214E-A7A9-4E4B-B891-27573B8BEC3B}">
      <dgm:prSet/>
      <dgm:spPr/>
      <dgm:t>
        <a:bodyPr/>
        <a:lstStyle/>
        <a:p>
          <a:endParaRPr lang="en-US"/>
        </a:p>
      </dgm:t>
    </dgm:pt>
    <dgm:pt modelId="{94DD31FB-F589-4CE0-A844-8CECA4D1F344}" type="sibTrans" cxnId="{66C4214E-A7A9-4E4B-B891-27573B8BEC3B}">
      <dgm:prSet/>
      <dgm:spPr/>
      <dgm:t>
        <a:bodyPr/>
        <a:lstStyle/>
        <a:p>
          <a:endParaRPr lang="en-US"/>
        </a:p>
      </dgm:t>
    </dgm:pt>
    <dgm:pt modelId="{48E76591-1C97-49EA-8931-DEC3924412DA}">
      <dgm:prSet phldrT="[Text]"/>
      <dgm:spPr/>
      <dgm:t>
        <a:bodyPr/>
        <a:lstStyle/>
        <a:p>
          <a:r>
            <a:rPr lang="en-US" b="1" dirty="0" smtClean="0"/>
            <a:t>Motivational</a:t>
          </a:r>
          <a:endParaRPr lang="en-US" b="1" dirty="0"/>
        </a:p>
      </dgm:t>
    </dgm:pt>
    <dgm:pt modelId="{48148C44-1FE6-423C-A2A6-0B72090CCD45}" type="parTrans" cxnId="{95E729AF-FD89-4436-B2E2-22B507692425}">
      <dgm:prSet/>
      <dgm:spPr/>
      <dgm:t>
        <a:bodyPr/>
        <a:lstStyle/>
        <a:p>
          <a:endParaRPr lang="en-US"/>
        </a:p>
      </dgm:t>
    </dgm:pt>
    <dgm:pt modelId="{43B1B8D3-7868-41EB-AD05-4C0D4AF20BB8}" type="sibTrans" cxnId="{95E729AF-FD89-4436-B2E2-22B507692425}">
      <dgm:prSet/>
      <dgm:spPr/>
      <dgm:t>
        <a:bodyPr/>
        <a:lstStyle/>
        <a:p>
          <a:endParaRPr lang="en-US"/>
        </a:p>
      </dgm:t>
    </dgm:pt>
    <dgm:pt modelId="{F35C2A73-56A1-4722-970C-31177AFFB5E7}">
      <dgm:prSet custT="1"/>
      <dgm:spPr/>
      <dgm:t>
        <a:bodyPr/>
        <a:lstStyle/>
        <a:p>
          <a:r>
            <a:rPr lang="en-US" sz="2400" b="1" dirty="0" smtClean="0">
              <a:solidFill>
                <a:schemeClr val="accent2">
                  <a:lumMod val="75000"/>
                </a:schemeClr>
              </a:solidFill>
            </a:rPr>
            <a:t>Factual</a:t>
          </a:r>
          <a:endParaRPr lang="en-US" sz="2400" b="1" dirty="0">
            <a:solidFill>
              <a:schemeClr val="accent2">
                <a:lumMod val="75000"/>
              </a:schemeClr>
            </a:solidFill>
          </a:endParaRPr>
        </a:p>
      </dgm:t>
    </dgm:pt>
    <dgm:pt modelId="{B164E90A-168E-41E2-93A0-E69FBEB4F7F5}" type="parTrans" cxnId="{2A4419D3-407B-4CDB-B4D5-8FD6BBB13B18}">
      <dgm:prSet/>
      <dgm:spPr/>
      <dgm:t>
        <a:bodyPr/>
        <a:lstStyle/>
        <a:p>
          <a:endParaRPr lang="en-US"/>
        </a:p>
      </dgm:t>
    </dgm:pt>
    <dgm:pt modelId="{884B3EAC-BBA1-4436-BF30-50E5B9854943}" type="sibTrans" cxnId="{2A4419D3-407B-4CDB-B4D5-8FD6BBB13B18}">
      <dgm:prSet/>
      <dgm:spPr/>
      <dgm:t>
        <a:bodyPr/>
        <a:lstStyle/>
        <a:p>
          <a:endParaRPr lang="en-US"/>
        </a:p>
      </dgm:t>
    </dgm:pt>
    <dgm:pt modelId="{B0000FF5-8C60-4D95-B43D-34FF42671123}">
      <dgm:prSet/>
      <dgm:spPr/>
      <dgm:t>
        <a:bodyPr/>
        <a:lstStyle/>
        <a:p>
          <a:r>
            <a:rPr lang="en-US" b="1" dirty="0" smtClean="0"/>
            <a:t>Action Oriented</a:t>
          </a:r>
          <a:endParaRPr lang="en-US" b="1" dirty="0"/>
        </a:p>
      </dgm:t>
    </dgm:pt>
    <dgm:pt modelId="{BD5A9A22-1765-4819-BA24-1F7AF27C49B9}" type="parTrans" cxnId="{35A5BE7A-91BD-4089-8EE3-AD1DBBB2FE92}">
      <dgm:prSet/>
      <dgm:spPr/>
      <dgm:t>
        <a:bodyPr/>
        <a:lstStyle/>
        <a:p>
          <a:endParaRPr lang="en-US"/>
        </a:p>
      </dgm:t>
    </dgm:pt>
    <dgm:pt modelId="{54AE53B0-ADA6-4C79-8656-4A56C0A55B65}" type="sibTrans" cxnId="{35A5BE7A-91BD-4089-8EE3-AD1DBBB2FE92}">
      <dgm:prSet/>
      <dgm:spPr/>
      <dgm:t>
        <a:bodyPr/>
        <a:lstStyle/>
        <a:p>
          <a:endParaRPr lang="en-US"/>
        </a:p>
      </dgm:t>
    </dgm:pt>
    <dgm:pt modelId="{4B7EE4B4-2C88-40E5-A081-C02E1EDDEA48}" type="pres">
      <dgm:prSet presAssocID="{E2185C38-ED0F-4CAC-BA45-FCA4F37A534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77AA1E2-3DD8-41E6-ACA3-118C8D034FE4}" type="pres">
      <dgm:prSet presAssocID="{EAF81F2F-6CC2-4B5E-870F-AD4EC080428C}" presName="centerShape" presStyleLbl="node0" presStyleIdx="0" presStyleCnt="1"/>
      <dgm:spPr/>
      <dgm:t>
        <a:bodyPr/>
        <a:lstStyle/>
        <a:p>
          <a:endParaRPr lang="en-US"/>
        </a:p>
      </dgm:t>
    </dgm:pt>
    <dgm:pt modelId="{DE7CD00D-0425-4359-85A8-E312C7E8E8EF}" type="pres">
      <dgm:prSet presAssocID="{6D6C7253-ED3E-4D8A-8547-E4DC5F31EAC9}" presName="parTrans" presStyleLbl="bgSibTrans2D1" presStyleIdx="0" presStyleCnt="5"/>
      <dgm:spPr/>
    </dgm:pt>
    <dgm:pt modelId="{20C7DB8A-1155-472B-B07E-D394594962E8}" type="pres">
      <dgm:prSet presAssocID="{60952210-AB63-4E88-8F1D-A7A5E821BA39}" presName="node" presStyleLbl="node1" presStyleIdx="0" presStyleCnt="5">
        <dgm:presLayoutVars>
          <dgm:bulletEnabled val="1"/>
        </dgm:presLayoutVars>
      </dgm:prSet>
      <dgm:spPr/>
    </dgm:pt>
    <dgm:pt modelId="{B8E44AB6-002F-4A9D-9E06-1463C7F2DF44}" type="pres">
      <dgm:prSet presAssocID="{B43DF1B5-AC58-4F1C-A37C-6EC3CBBD8A47}" presName="parTrans" presStyleLbl="bgSibTrans2D1" presStyleIdx="1" presStyleCnt="5"/>
      <dgm:spPr/>
    </dgm:pt>
    <dgm:pt modelId="{5BEA84D3-DC03-471E-8105-B5A5255DCF65}" type="pres">
      <dgm:prSet presAssocID="{E2FD815D-A55C-4932-AB82-48D6E0FDD20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B9E1C5-C399-45BB-A1D2-EFFA014482A5}" type="pres">
      <dgm:prSet presAssocID="{48148C44-1FE6-423C-A2A6-0B72090CCD45}" presName="parTrans" presStyleLbl="bgSibTrans2D1" presStyleIdx="2" presStyleCnt="5"/>
      <dgm:spPr/>
    </dgm:pt>
    <dgm:pt modelId="{9B2749A1-A9CD-4299-95FB-59131B667620}" type="pres">
      <dgm:prSet presAssocID="{48E76591-1C97-49EA-8931-DEC3924412DA}" presName="node" presStyleLbl="node1" presStyleIdx="2" presStyleCnt="5">
        <dgm:presLayoutVars>
          <dgm:bulletEnabled val="1"/>
        </dgm:presLayoutVars>
      </dgm:prSet>
      <dgm:spPr/>
    </dgm:pt>
    <dgm:pt modelId="{B6A17A5E-5B41-4BE4-86FC-2A3EDCBAEB60}" type="pres">
      <dgm:prSet presAssocID="{BD5A9A22-1765-4819-BA24-1F7AF27C49B9}" presName="parTrans" presStyleLbl="bgSibTrans2D1" presStyleIdx="3" presStyleCnt="5"/>
      <dgm:spPr/>
    </dgm:pt>
    <dgm:pt modelId="{7E53221D-2325-443B-A89F-054263516DCF}" type="pres">
      <dgm:prSet presAssocID="{B0000FF5-8C60-4D95-B43D-34FF42671123}" presName="node" presStyleLbl="node1" presStyleIdx="3" presStyleCnt="5">
        <dgm:presLayoutVars>
          <dgm:bulletEnabled val="1"/>
        </dgm:presLayoutVars>
      </dgm:prSet>
      <dgm:spPr/>
    </dgm:pt>
    <dgm:pt modelId="{7BCE1E3F-F53E-4C20-9805-8B4294452712}" type="pres">
      <dgm:prSet presAssocID="{B164E90A-168E-41E2-93A0-E69FBEB4F7F5}" presName="parTrans" presStyleLbl="bgSibTrans2D1" presStyleIdx="4" presStyleCnt="5"/>
      <dgm:spPr/>
    </dgm:pt>
    <dgm:pt modelId="{4BB7E05A-389B-4CB3-B97E-22761F79AAFB}" type="pres">
      <dgm:prSet presAssocID="{F35C2A73-56A1-4722-970C-31177AFFB5E7}" presName="node" presStyleLbl="node1" presStyleIdx="4" presStyleCnt="5">
        <dgm:presLayoutVars>
          <dgm:bulletEnabled val="1"/>
        </dgm:presLayoutVars>
      </dgm:prSet>
      <dgm:spPr/>
    </dgm:pt>
  </dgm:ptLst>
  <dgm:cxnLst>
    <dgm:cxn modelId="{0A99654C-3C57-42EF-9859-AB824C884277}" type="presOf" srcId="{B43DF1B5-AC58-4F1C-A37C-6EC3CBBD8A47}" destId="{B8E44AB6-002F-4A9D-9E06-1463C7F2DF44}" srcOrd="0" destOrd="0" presId="urn:microsoft.com/office/officeart/2005/8/layout/radial4"/>
    <dgm:cxn modelId="{66DE4D4B-3CC6-4BBC-9FC5-7D9D132C2F8D}" type="presOf" srcId="{E2FD815D-A55C-4932-AB82-48D6E0FDD20D}" destId="{5BEA84D3-DC03-471E-8105-B5A5255DCF65}" srcOrd="0" destOrd="0" presId="urn:microsoft.com/office/officeart/2005/8/layout/radial4"/>
    <dgm:cxn modelId="{96BD50A0-B317-4088-BF14-90F107506030}" type="presOf" srcId="{60952210-AB63-4E88-8F1D-A7A5E821BA39}" destId="{20C7DB8A-1155-472B-B07E-D394594962E8}" srcOrd="0" destOrd="0" presId="urn:microsoft.com/office/officeart/2005/8/layout/radial4"/>
    <dgm:cxn modelId="{35A5BE7A-91BD-4089-8EE3-AD1DBBB2FE92}" srcId="{EAF81F2F-6CC2-4B5E-870F-AD4EC080428C}" destId="{B0000FF5-8C60-4D95-B43D-34FF42671123}" srcOrd="3" destOrd="0" parTransId="{BD5A9A22-1765-4819-BA24-1F7AF27C49B9}" sibTransId="{54AE53B0-ADA6-4C79-8656-4A56C0A55B65}"/>
    <dgm:cxn modelId="{66C4214E-A7A9-4E4B-B891-27573B8BEC3B}" srcId="{EAF81F2F-6CC2-4B5E-870F-AD4EC080428C}" destId="{E2FD815D-A55C-4932-AB82-48D6E0FDD20D}" srcOrd="1" destOrd="0" parTransId="{B43DF1B5-AC58-4F1C-A37C-6EC3CBBD8A47}" sibTransId="{94DD31FB-F589-4CE0-A844-8CECA4D1F344}"/>
    <dgm:cxn modelId="{6F58A067-B76E-49E7-B136-081557F8C27C}" type="presOf" srcId="{48148C44-1FE6-423C-A2A6-0B72090CCD45}" destId="{B0B9E1C5-C399-45BB-A1D2-EFFA014482A5}" srcOrd="0" destOrd="0" presId="urn:microsoft.com/office/officeart/2005/8/layout/radial4"/>
    <dgm:cxn modelId="{454A8E82-4D9C-42B9-B269-E5E02B4EE709}" type="presOf" srcId="{F35C2A73-56A1-4722-970C-31177AFFB5E7}" destId="{4BB7E05A-389B-4CB3-B97E-22761F79AAFB}" srcOrd="0" destOrd="0" presId="urn:microsoft.com/office/officeart/2005/8/layout/radial4"/>
    <dgm:cxn modelId="{A003E0CF-438E-4690-AE3E-CE5D1DAD3704}" srcId="{EAF81F2F-6CC2-4B5E-870F-AD4EC080428C}" destId="{60952210-AB63-4E88-8F1D-A7A5E821BA39}" srcOrd="0" destOrd="0" parTransId="{6D6C7253-ED3E-4D8A-8547-E4DC5F31EAC9}" sibTransId="{0BC7814A-5B45-411B-B7A6-18F04507A253}"/>
    <dgm:cxn modelId="{4E3E4163-D975-4159-B649-03C2634934A5}" type="presOf" srcId="{E2185C38-ED0F-4CAC-BA45-FCA4F37A5344}" destId="{4B7EE4B4-2C88-40E5-A081-C02E1EDDEA48}" srcOrd="0" destOrd="0" presId="urn:microsoft.com/office/officeart/2005/8/layout/radial4"/>
    <dgm:cxn modelId="{00C1568F-C379-4A42-8E0D-AC13AEF4E0B3}" type="presOf" srcId="{6D6C7253-ED3E-4D8A-8547-E4DC5F31EAC9}" destId="{DE7CD00D-0425-4359-85A8-E312C7E8E8EF}" srcOrd="0" destOrd="0" presId="urn:microsoft.com/office/officeart/2005/8/layout/radial4"/>
    <dgm:cxn modelId="{0E94333C-968F-4DA0-B33E-BD4F65F55B37}" srcId="{E2185C38-ED0F-4CAC-BA45-FCA4F37A5344}" destId="{EAF81F2F-6CC2-4B5E-870F-AD4EC080428C}" srcOrd="0" destOrd="0" parTransId="{77D5D534-0091-439E-A465-E6264EE0CEDD}" sibTransId="{D679EAF6-255C-4E8A-A658-EFE4D601D1FD}"/>
    <dgm:cxn modelId="{2A4419D3-407B-4CDB-B4D5-8FD6BBB13B18}" srcId="{EAF81F2F-6CC2-4B5E-870F-AD4EC080428C}" destId="{F35C2A73-56A1-4722-970C-31177AFFB5E7}" srcOrd="4" destOrd="0" parTransId="{B164E90A-168E-41E2-93A0-E69FBEB4F7F5}" sibTransId="{884B3EAC-BBA1-4436-BF30-50E5B9854943}"/>
    <dgm:cxn modelId="{EBAA40AF-D8ED-4CFB-ADF2-06E87C5C6C5F}" type="presOf" srcId="{BD5A9A22-1765-4819-BA24-1F7AF27C49B9}" destId="{B6A17A5E-5B41-4BE4-86FC-2A3EDCBAEB60}" srcOrd="0" destOrd="0" presId="urn:microsoft.com/office/officeart/2005/8/layout/radial4"/>
    <dgm:cxn modelId="{B727A86F-8A14-48E9-BE2C-23F69FC096D6}" type="presOf" srcId="{EAF81F2F-6CC2-4B5E-870F-AD4EC080428C}" destId="{577AA1E2-3DD8-41E6-ACA3-118C8D034FE4}" srcOrd="0" destOrd="0" presId="urn:microsoft.com/office/officeart/2005/8/layout/radial4"/>
    <dgm:cxn modelId="{B2B99C80-BEC3-4C6B-BB90-DC24913DCDD1}" type="presOf" srcId="{48E76591-1C97-49EA-8931-DEC3924412DA}" destId="{9B2749A1-A9CD-4299-95FB-59131B667620}" srcOrd="0" destOrd="0" presId="urn:microsoft.com/office/officeart/2005/8/layout/radial4"/>
    <dgm:cxn modelId="{0CE22FC5-FFA2-4786-A68C-29B009A6CB5C}" type="presOf" srcId="{B0000FF5-8C60-4D95-B43D-34FF42671123}" destId="{7E53221D-2325-443B-A89F-054263516DCF}" srcOrd="0" destOrd="0" presId="urn:microsoft.com/office/officeart/2005/8/layout/radial4"/>
    <dgm:cxn modelId="{95E729AF-FD89-4436-B2E2-22B507692425}" srcId="{EAF81F2F-6CC2-4B5E-870F-AD4EC080428C}" destId="{48E76591-1C97-49EA-8931-DEC3924412DA}" srcOrd="2" destOrd="0" parTransId="{48148C44-1FE6-423C-A2A6-0B72090CCD45}" sibTransId="{43B1B8D3-7868-41EB-AD05-4C0D4AF20BB8}"/>
    <dgm:cxn modelId="{B556E3E9-2994-440E-9DA0-AC5A3FCFDF9D}" type="presOf" srcId="{B164E90A-168E-41E2-93A0-E69FBEB4F7F5}" destId="{7BCE1E3F-F53E-4C20-9805-8B4294452712}" srcOrd="0" destOrd="0" presId="urn:microsoft.com/office/officeart/2005/8/layout/radial4"/>
    <dgm:cxn modelId="{D5891112-8A9A-4484-A3E7-4D2EC556FC3E}" type="presParOf" srcId="{4B7EE4B4-2C88-40E5-A081-C02E1EDDEA48}" destId="{577AA1E2-3DD8-41E6-ACA3-118C8D034FE4}" srcOrd="0" destOrd="0" presId="urn:microsoft.com/office/officeart/2005/8/layout/radial4"/>
    <dgm:cxn modelId="{3A57BC37-3AE1-4C9C-926D-91F3BDE5A6F4}" type="presParOf" srcId="{4B7EE4B4-2C88-40E5-A081-C02E1EDDEA48}" destId="{DE7CD00D-0425-4359-85A8-E312C7E8E8EF}" srcOrd="1" destOrd="0" presId="urn:microsoft.com/office/officeart/2005/8/layout/radial4"/>
    <dgm:cxn modelId="{2F03FE13-A690-4E22-9C1F-50F8649F203A}" type="presParOf" srcId="{4B7EE4B4-2C88-40E5-A081-C02E1EDDEA48}" destId="{20C7DB8A-1155-472B-B07E-D394594962E8}" srcOrd="2" destOrd="0" presId="urn:microsoft.com/office/officeart/2005/8/layout/radial4"/>
    <dgm:cxn modelId="{EFF3D2A8-6D45-4B93-A5B2-335559324458}" type="presParOf" srcId="{4B7EE4B4-2C88-40E5-A081-C02E1EDDEA48}" destId="{B8E44AB6-002F-4A9D-9E06-1463C7F2DF44}" srcOrd="3" destOrd="0" presId="urn:microsoft.com/office/officeart/2005/8/layout/radial4"/>
    <dgm:cxn modelId="{6DA54E4C-362D-404C-80FA-2C6D223FD346}" type="presParOf" srcId="{4B7EE4B4-2C88-40E5-A081-C02E1EDDEA48}" destId="{5BEA84D3-DC03-471E-8105-B5A5255DCF65}" srcOrd="4" destOrd="0" presId="urn:microsoft.com/office/officeart/2005/8/layout/radial4"/>
    <dgm:cxn modelId="{8BFFDEAB-1149-4E6D-A222-B531FCB68098}" type="presParOf" srcId="{4B7EE4B4-2C88-40E5-A081-C02E1EDDEA48}" destId="{B0B9E1C5-C399-45BB-A1D2-EFFA014482A5}" srcOrd="5" destOrd="0" presId="urn:microsoft.com/office/officeart/2005/8/layout/radial4"/>
    <dgm:cxn modelId="{E338BB77-5128-406A-BB6A-E689BAE692CB}" type="presParOf" srcId="{4B7EE4B4-2C88-40E5-A081-C02E1EDDEA48}" destId="{9B2749A1-A9CD-4299-95FB-59131B667620}" srcOrd="6" destOrd="0" presId="urn:microsoft.com/office/officeart/2005/8/layout/radial4"/>
    <dgm:cxn modelId="{E9431CBE-0951-4DE6-8373-0E50881945D6}" type="presParOf" srcId="{4B7EE4B4-2C88-40E5-A081-C02E1EDDEA48}" destId="{B6A17A5E-5B41-4BE4-86FC-2A3EDCBAEB60}" srcOrd="7" destOrd="0" presId="urn:microsoft.com/office/officeart/2005/8/layout/radial4"/>
    <dgm:cxn modelId="{E5A45598-C9C2-4C19-B76E-45A98BE47249}" type="presParOf" srcId="{4B7EE4B4-2C88-40E5-A081-C02E1EDDEA48}" destId="{7E53221D-2325-443B-A89F-054263516DCF}" srcOrd="8" destOrd="0" presId="urn:microsoft.com/office/officeart/2005/8/layout/radial4"/>
    <dgm:cxn modelId="{184BFA0C-615C-480C-8E08-B556F4338DCF}" type="presParOf" srcId="{4B7EE4B4-2C88-40E5-A081-C02E1EDDEA48}" destId="{7BCE1E3F-F53E-4C20-9805-8B4294452712}" srcOrd="9" destOrd="0" presId="urn:microsoft.com/office/officeart/2005/8/layout/radial4"/>
    <dgm:cxn modelId="{22BA40BF-225C-4FE3-AEC7-83A0FF92CFC4}" type="presParOf" srcId="{4B7EE4B4-2C88-40E5-A081-C02E1EDDEA48}" destId="{4BB7E05A-389B-4CB3-B97E-22761F79AAFB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7AA1E2-3DD8-41E6-ACA3-118C8D034FE4}">
      <dsp:nvSpPr>
        <dsp:cNvPr id="0" name=""/>
        <dsp:cNvSpPr/>
      </dsp:nvSpPr>
      <dsp:spPr>
        <a:xfrm>
          <a:off x="3250089" y="2333752"/>
          <a:ext cx="1729421" cy="17294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sx="101000" sy="101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800" kern="1200" dirty="0" smtClean="0"/>
            <a:t>PSA</a:t>
          </a:r>
          <a:endParaRPr lang="en-US" sz="5800" kern="1200" dirty="0"/>
        </a:p>
      </dsp:txBody>
      <dsp:txXfrm>
        <a:off x="3250089" y="2333752"/>
        <a:ext cx="1729421" cy="1729421"/>
      </dsp:txXfrm>
    </dsp:sp>
    <dsp:sp modelId="{DE7CD00D-0425-4359-85A8-E312C7E8E8EF}">
      <dsp:nvSpPr>
        <dsp:cNvPr id="0" name=""/>
        <dsp:cNvSpPr/>
      </dsp:nvSpPr>
      <dsp:spPr>
        <a:xfrm rot="10800000">
          <a:off x="1574342" y="2952020"/>
          <a:ext cx="1583580" cy="49288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sx="101000" sy="101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0C7DB8A-1155-472B-B07E-D394594962E8}">
      <dsp:nvSpPr>
        <dsp:cNvPr id="0" name=""/>
        <dsp:cNvSpPr/>
      </dsp:nvSpPr>
      <dsp:spPr>
        <a:xfrm>
          <a:off x="752867" y="2541283"/>
          <a:ext cx="1642950" cy="131436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25400" dir="5400000" sx="101000" sy="101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Engaging</a:t>
          </a:r>
          <a:endParaRPr lang="en-US" sz="2100" b="1" kern="1200" dirty="0"/>
        </a:p>
      </dsp:txBody>
      <dsp:txXfrm>
        <a:off x="752867" y="2541283"/>
        <a:ext cx="1642950" cy="1314360"/>
      </dsp:txXfrm>
    </dsp:sp>
    <dsp:sp modelId="{B8E44AB6-002F-4A9D-9E06-1463C7F2DF44}">
      <dsp:nvSpPr>
        <dsp:cNvPr id="0" name=""/>
        <dsp:cNvSpPr/>
      </dsp:nvSpPr>
      <dsp:spPr>
        <a:xfrm rot="13500000">
          <a:off x="2086515" y="1715526"/>
          <a:ext cx="1583580" cy="49288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-181845"/>
            <a:satOff val="-1281"/>
            <a:lumOff val="5146"/>
            <a:alphaOff val="0"/>
          </a:schemeClr>
        </a:solidFill>
        <a:ln>
          <a:noFill/>
        </a:ln>
        <a:effectLst>
          <a:outerShdw blurRad="76200" dist="25400" dir="5400000" sx="101000" sy="101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EA84D3-DC03-471E-8105-B5A5255DCF65}">
      <dsp:nvSpPr>
        <dsp:cNvPr id="0" name=""/>
        <dsp:cNvSpPr/>
      </dsp:nvSpPr>
      <dsp:spPr>
        <a:xfrm>
          <a:off x="1496950" y="744908"/>
          <a:ext cx="1642950" cy="1314360"/>
        </a:xfrm>
        <a:prstGeom prst="roundRect">
          <a:avLst>
            <a:gd name="adj" fmla="val 10000"/>
          </a:avLst>
        </a:prstGeom>
        <a:solidFill>
          <a:schemeClr val="accent2">
            <a:hueOff val="-181845"/>
            <a:satOff val="-1281"/>
            <a:lumOff val="5146"/>
            <a:alphaOff val="0"/>
          </a:schemeClr>
        </a:solidFill>
        <a:ln>
          <a:noFill/>
        </a:ln>
        <a:effectLst>
          <a:outerShdw blurRad="76200" dist="25400" dir="5400000" sx="101000" sy="101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Informative</a:t>
          </a:r>
          <a:endParaRPr lang="en-US" sz="2100" b="1" kern="1200" dirty="0"/>
        </a:p>
      </dsp:txBody>
      <dsp:txXfrm>
        <a:off x="1496950" y="744908"/>
        <a:ext cx="1642950" cy="1314360"/>
      </dsp:txXfrm>
    </dsp:sp>
    <dsp:sp modelId="{B0B9E1C5-C399-45BB-A1D2-EFFA014482A5}">
      <dsp:nvSpPr>
        <dsp:cNvPr id="0" name=""/>
        <dsp:cNvSpPr/>
      </dsp:nvSpPr>
      <dsp:spPr>
        <a:xfrm rot="16200000">
          <a:off x="3323009" y="1203353"/>
          <a:ext cx="1583580" cy="49288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-363690"/>
            <a:satOff val="-2562"/>
            <a:lumOff val="10293"/>
            <a:alphaOff val="0"/>
          </a:schemeClr>
        </a:solidFill>
        <a:ln>
          <a:noFill/>
        </a:ln>
        <a:effectLst>
          <a:outerShdw blurRad="76200" dist="25400" dir="5400000" sx="101000" sy="101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2749A1-A9CD-4299-95FB-59131B667620}">
      <dsp:nvSpPr>
        <dsp:cNvPr id="0" name=""/>
        <dsp:cNvSpPr/>
      </dsp:nvSpPr>
      <dsp:spPr>
        <a:xfrm>
          <a:off x="3293324" y="825"/>
          <a:ext cx="1642950" cy="1314360"/>
        </a:xfrm>
        <a:prstGeom prst="roundRect">
          <a:avLst>
            <a:gd name="adj" fmla="val 10000"/>
          </a:avLst>
        </a:prstGeom>
        <a:solidFill>
          <a:schemeClr val="accent2">
            <a:hueOff val="-363690"/>
            <a:satOff val="-2562"/>
            <a:lumOff val="10293"/>
            <a:alphaOff val="0"/>
          </a:schemeClr>
        </a:solidFill>
        <a:ln>
          <a:noFill/>
        </a:ln>
        <a:effectLst>
          <a:outerShdw blurRad="76200" dist="25400" dir="5400000" sx="101000" sy="101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Motivational</a:t>
          </a:r>
          <a:endParaRPr lang="en-US" sz="2100" b="1" kern="1200" dirty="0"/>
        </a:p>
      </dsp:txBody>
      <dsp:txXfrm>
        <a:off x="3293324" y="825"/>
        <a:ext cx="1642950" cy="1314360"/>
      </dsp:txXfrm>
    </dsp:sp>
    <dsp:sp modelId="{B6A17A5E-5B41-4BE4-86FC-2A3EDCBAEB60}">
      <dsp:nvSpPr>
        <dsp:cNvPr id="0" name=""/>
        <dsp:cNvSpPr/>
      </dsp:nvSpPr>
      <dsp:spPr>
        <a:xfrm rot="18900000">
          <a:off x="4559504" y="1715526"/>
          <a:ext cx="1583580" cy="49288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-545536"/>
            <a:satOff val="-3844"/>
            <a:lumOff val="15439"/>
            <a:alphaOff val="0"/>
          </a:schemeClr>
        </a:solidFill>
        <a:ln>
          <a:noFill/>
        </a:ln>
        <a:effectLst>
          <a:outerShdw blurRad="76200" dist="25400" dir="5400000" sx="101000" sy="101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53221D-2325-443B-A89F-054263516DCF}">
      <dsp:nvSpPr>
        <dsp:cNvPr id="0" name=""/>
        <dsp:cNvSpPr/>
      </dsp:nvSpPr>
      <dsp:spPr>
        <a:xfrm>
          <a:off x="5089699" y="744908"/>
          <a:ext cx="1642950" cy="1314360"/>
        </a:xfrm>
        <a:prstGeom prst="roundRect">
          <a:avLst>
            <a:gd name="adj" fmla="val 10000"/>
          </a:avLst>
        </a:prstGeom>
        <a:solidFill>
          <a:schemeClr val="accent2">
            <a:hueOff val="-545536"/>
            <a:satOff val="-3844"/>
            <a:lumOff val="15439"/>
            <a:alphaOff val="0"/>
          </a:schemeClr>
        </a:solidFill>
        <a:ln>
          <a:noFill/>
        </a:ln>
        <a:effectLst>
          <a:outerShdw blurRad="76200" dist="25400" dir="5400000" sx="101000" sy="101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40005" rIns="40005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Action Oriented</a:t>
          </a:r>
          <a:endParaRPr lang="en-US" sz="2100" b="1" kern="1200" dirty="0"/>
        </a:p>
      </dsp:txBody>
      <dsp:txXfrm>
        <a:off x="5089699" y="744908"/>
        <a:ext cx="1642950" cy="1314360"/>
      </dsp:txXfrm>
    </dsp:sp>
    <dsp:sp modelId="{7BCE1E3F-F53E-4C20-9805-8B4294452712}">
      <dsp:nvSpPr>
        <dsp:cNvPr id="0" name=""/>
        <dsp:cNvSpPr/>
      </dsp:nvSpPr>
      <dsp:spPr>
        <a:xfrm>
          <a:off x="5071676" y="2952020"/>
          <a:ext cx="1583580" cy="49288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-727381"/>
            <a:satOff val="-5125"/>
            <a:lumOff val="20586"/>
            <a:alphaOff val="0"/>
          </a:schemeClr>
        </a:solidFill>
        <a:ln>
          <a:noFill/>
        </a:ln>
        <a:effectLst>
          <a:outerShdw blurRad="76200" dist="25400" dir="5400000" sx="101000" sy="101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BB7E05A-389B-4CB3-B97E-22761F79AAFB}">
      <dsp:nvSpPr>
        <dsp:cNvPr id="0" name=""/>
        <dsp:cNvSpPr/>
      </dsp:nvSpPr>
      <dsp:spPr>
        <a:xfrm>
          <a:off x="5833782" y="2541283"/>
          <a:ext cx="1642950" cy="1314360"/>
        </a:xfrm>
        <a:prstGeom prst="roundRect">
          <a:avLst>
            <a:gd name="adj" fmla="val 10000"/>
          </a:avLst>
        </a:prstGeom>
        <a:solidFill>
          <a:schemeClr val="accent2">
            <a:hueOff val="-727381"/>
            <a:satOff val="-5125"/>
            <a:lumOff val="20586"/>
            <a:alphaOff val="0"/>
          </a:schemeClr>
        </a:solidFill>
        <a:ln>
          <a:noFill/>
        </a:ln>
        <a:effectLst>
          <a:outerShdw blurRad="76200" dist="25400" dir="5400000" sx="101000" sy="101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accent2">
                  <a:lumMod val="75000"/>
                </a:schemeClr>
              </a:solidFill>
            </a:rPr>
            <a:t>Factual</a:t>
          </a:r>
          <a:endParaRPr lang="en-US" sz="2400" b="1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5833782" y="2541283"/>
        <a:ext cx="1642950" cy="1314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DC68234A-1A8F-42EC-AE5A-79777EC9C089}" type="datetimeFigureOut">
              <a:rPr lang="en-US" smtClean="0"/>
              <a:t>7/10/2011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7347508-BBEC-4DCA-94F3-BCA61C18B32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234A-1A8F-42EC-AE5A-79777EC9C089}" type="datetimeFigureOut">
              <a:rPr lang="en-US" smtClean="0"/>
              <a:t>7/10/2011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7508-BBEC-4DCA-94F3-BCA61C18B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234A-1A8F-42EC-AE5A-79777EC9C089}" type="datetimeFigureOut">
              <a:rPr lang="en-US" smtClean="0"/>
              <a:t>7/10/2011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F7347508-BBEC-4DCA-94F3-BCA61C18B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234A-1A8F-42EC-AE5A-79777EC9C089}" type="datetimeFigureOut">
              <a:rPr lang="en-US" smtClean="0"/>
              <a:t>7/10/2011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7508-BBEC-4DCA-94F3-BCA61C18B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DC68234A-1A8F-42EC-AE5A-79777EC9C089}" type="datetimeFigureOut">
              <a:rPr lang="en-US" smtClean="0"/>
              <a:t>7/10/2011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7347508-BBEC-4DCA-94F3-BCA61C18B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234A-1A8F-42EC-AE5A-79777EC9C089}" type="datetimeFigureOut">
              <a:rPr lang="en-US" smtClean="0"/>
              <a:t>7/10/2011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7508-BBEC-4DCA-94F3-BCA61C18B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234A-1A8F-42EC-AE5A-79777EC9C089}" type="datetimeFigureOut">
              <a:rPr lang="en-US" smtClean="0"/>
              <a:t>7/10/2011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7508-BBEC-4DCA-94F3-BCA61C18B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234A-1A8F-42EC-AE5A-79777EC9C089}" type="datetimeFigureOut">
              <a:rPr lang="en-US" smtClean="0"/>
              <a:t>7/10/2011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7508-BBEC-4DCA-94F3-BCA61C18B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234A-1A8F-42EC-AE5A-79777EC9C089}" type="datetimeFigureOut">
              <a:rPr lang="en-US" smtClean="0"/>
              <a:t>7/10/2011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7508-BBEC-4DCA-94F3-BCA61C18B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234A-1A8F-42EC-AE5A-79777EC9C089}" type="datetimeFigureOut">
              <a:rPr lang="en-US" smtClean="0"/>
              <a:t>7/10/2011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7508-BBEC-4DCA-94F3-BCA61C18B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8234A-1A8F-42EC-AE5A-79777EC9C089}" type="datetimeFigureOut">
              <a:rPr lang="en-US" smtClean="0"/>
              <a:t>7/10/2011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7508-BBEC-4DCA-94F3-BCA61C18B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DC68234A-1A8F-42EC-AE5A-79777EC9C089}" type="datetimeFigureOut">
              <a:rPr lang="en-US" smtClean="0"/>
              <a:t>7/10/2011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F7347508-BBEC-4DCA-94F3-BCA61C18B3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mclanescience.pbworks.com/w/page/28487601/McLane-Science-FrontPage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gif"/><Relationship Id="rId5" Type="http://schemas.openxmlformats.org/officeDocument/2006/relationships/image" Target="../media/image16.png"/><Relationship Id="rId4" Type="http://schemas.openxmlformats.org/officeDocument/2006/relationships/hyperlink" Target="http://www.mclanescience.pbworks.com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hyperlink" Target="../../../../../../Desktop/10%20min%20timer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0629" t="4198" r="30420" b="79008"/>
          <a:stretch>
            <a:fillRect/>
          </a:stretch>
        </p:blipFill>
        <p:spPr bwMode="auto">
          <a:xfrm>
            <a:off x="4724400" y="3200400"/>
            <a:ext cx="3394364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Laura Walls, San Joaquin Valley Writing Project, Summer 2011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533400"/>
            <a:ext cx="6553200" cy="2895600"/>
          </a:xfrm>
        </p:spPr>
        <p:txBody>
          <a:bodyPr/>
          <a:lstStyle/>
          <a:p>
            <a:r>
              <a:rPr lang="en-US" b="1" dirty="0" smtClean="0"/>
              <a:t>Giving Students a Creative Voice through Animation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	</a:t>
            </a:r>
            <a:r>
              <a:rPr lang="en-US" sz="2400" dirty="0" smtClean="0"/>
              <a:t>Creating </a:t>
            </a:r>
            <a:r>
              <a:rPr lang="en-US" sz="2400" dirty="0" smtClean="0"/>
              <a:t>Animated Public Service </a:t>
            </a:r>
            <a:r>
              <a:rPr lang="en-US" sz="2400" dirty="0" smtClean="0"/>
              <a:t>     	Announcements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914400"/>
            <a:ext cx="1552575" cy="2781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Public Service 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905000"/>
            <a:ext cx="6705600" cy="40687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Large Group Discussion</a:t>
            </a:r>
            <a:endParaRPr lang="en-US" sz="2400" dirty="0" smtClean="0"/>
          </a:p>
          <a:p>
            <a:pPr lvl="1"/>
            <a:r>
              <a:rPr lang="en-US" sz="2400" dirty="0" smtClean="0"/>
              <a:t>What is a Public Service Announcement?</a:t>
            </a:r>
          </a:p>
          <a:p>
            <a:pPr lvl="1"/>
            <a:r>
              <a:rPr lang="en-US" sz="2400" dirty="0" smtClean="0"/>
              <a:t>What is the purpose of a Public Service Announcement?</a:t>
            </a:r>
          </a:p>
          <a:p>
            <a:pPr lvl="1"/>
            <a:r>
              <a:rPr lang="en-US" sz="2400" dirty="0" smtClean="0"/>
              <a:t>What else do you know about Public Service Announcements?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895600"/>
            <a:ext cx="1494865" cy="2628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Cloud Callout 8"/>
          <p:cNvSpPr/>
          <p:nvPr/>
        </p:nvSpPr>
        <p:spPr>
          <a:xfrm>
            <a:off x="152400" y="1905000"/>
            <a:ext cx="1981200" cy="914400"/>
          </a:xfrm>
          <a:prstGeom prst="cloudCallout">
            <a:avLst>
              <a:gd name="adj1" fmla="val 10605"/>
              <a:gd name="adj2" fmla="val 8279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PSA?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Public Service Announcements</a:t>
            </a:r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4152900" cy="3419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79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2438400"/>
            <a:ext cx="5438775" cy="3419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1" name="Picture 5">
            <a:hlinkClick r:id="rId3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2971800"/>
            <a:ext cx="5943600" cy="366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Public Service Announcements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533400" y="2438400"/>
          <a:ext cx="8229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33600" y="1828800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What did these PSAs have in common?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Playground Time </a:t>
            </a:r>
            <a:br>
              <a:rPr lang="en-US" dirty="0" smtClean="0"/>
            </a:br>
            <a:r>
              <a:rPr lang="en-US" sz="3100" dirty="0" smtClean="0"/>
              <a:t>(10 minutes)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6107" b="20611"/>
          <a:stretch>
            <a:fillRect/>
          </a:stretch>
        </p:blipFill>
        <p:spPr bwMode="auto">
          <a:xfrm>
            <a:off x="2743200" y="3048000"/>
            <a:ext cx="5448300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181600" y="4724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</a:rPr>
              <a:t>FirstLast</a:t>
            </a:r>
            <a:endParaRPr lang="en-US" b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81600" y="5105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+mj-lt"/>
              </a:rPr>
              <a:t>FirstL</a:t>
            </a:r>
            <a:endParaRPr lang="en-US" b="1" dirty="0">
              <a:latin typeface="+mj-lt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33400" y="3810000"/>
            <a:ext cx="1371600" cy="2581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971800" y="17526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4"/>
              </a:rPr>
              <a:t> www.mclanescience.pbworks.com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304800" y="2438400"/>
            <a:ext cx="2057400" cy="914400"/>
          </a:xfrm>
          <a:prstGeom prst="wedgeRoundRectCallout">
            <a:avLst>
              <a:gd name="adj1" fmla="val 19746"/>
              <a:gd name="adj2" fmla="val 12192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Let the fun begin!</a:t>
            </a:r>
            <a:endParaRPr lang="en-US" sz="28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2209800"/>
            <a:ext cx="4445592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C:\Users\lewalls\AppData\Local\Microsoft\Windows\Temporary Internet Files\Content.IE5\LZ2VCBJE\MM900395726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96200" y="2438400"/>
            <a:ext cx="952500" cy="64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GoAnimate</a:t>
            </a:r>
            <a:r>
              <a:rPr lang="en-US" dirty="0" smtClean="0"/>
              <a:t>! Tutorial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322" y="2055993"/>
            <a:ext cx="8182591" cy="4268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5410200"/>
            <a:ext cx="313372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86000" y="2057400"/>
            <a:ext cx="6324600" cy="33528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6705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Planning a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4000" dirty="0" smtClean="0"/>
              <a:t>Public Service Announcement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problem you want your PSA to address?</a:t>
            </a:r>
          </a:p>
          <a:p>
            <a:r>
              <a:rPr lang="en-US" dirty="0" smtClean="0"/>
              <a:t>What facts or information would be most persuasive?</a:t>
            </a:r>
          </a:p>
          <a:p>
            <a:r>
              <a:rPr lang="en-US" dirty="0" smtClean="0"/>
              <a:t>What action do you want viewers to take?</a:t>
            </a:r>
          </a:p>
          <a:p>
            <a:r>
              <a:rPr lang="en-US" dirty="0" smtClean="0"/>
              <a:t>Who can they contact?</a:t>
            </a:r>
            <a:endParaRPr lang="en-US" dirty="0"/>
          </a:p>
        </p:txBody>
      </p:sp>
      <p:pic>
        <p:nvPicPr>
          <p:cNvPr id="5" name="Picture 4" descr="SJVWP 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4724400"/>
            <a:ext cx="3124200" cy="157174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 descr="C:\Users\lewalls\AppData\Local\Microsoft\Windows\Temporary Internet Files\Content.IE5\10AIEDIH\MC900441732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189233">
            <a:off x="39241" y="3011041"/>
            <a:ext cx="1791438" cy="1791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6705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Story Board Templates</a:t>
            </a:r>
            <a:br>
              <a:rPr lang="en-US" b="1" dirty="0" smtClean="0"/>
            </a:br>
            <a:r>
              <a:rPr lang="en-US" sz="2700" b="1" dirty="0" smtClean="0"/>
              <a:t>Which one do you like?</a:t>
            </a:r>
            <a:r>
              <a:rPr lang="en-US" sz="2700" dirty="0" smtClean="0"/>
              <a:t> </a:t>
            </a:r>
            <a:endParaRPr lang="en-US" dirty="0"/>
          </a:p>
        </p:txBody>
      </p:sp>
      <p:pic>
        <p:nvPicPr>
          <p:cNvPr id="6" name="Picture 3" descr="C:\Users\lewalls\AppData\Local\Microsoft\Windows\Temporary Internet Files\Content.IE5\10AIEDIH\MC90044173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845440">
            <a:off x="344040" y="4722521"/>
            <a:ext cx="1791438" cy="1791438"/>
          </a:xfrm>
          <a:prstGeom prst="rect">
            <a:avLst/>
          </a:prstGeom>
          <a:noFill/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828800"/>
            <a:ext cx="6491288" cy="2746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1447800"/>
            <a:ext cx="1552575" cy="2781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2971800"/>
            <a:ext cx="6548437" cy="35459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GoAnimate</a:t>
            </a:r>
            <a:r>
              <a:rPr lang="en-US" dirty="0" smtClean="0"/>
              <a:t>! </a:t>
            </a:r>
            <a:r>
              <a:rPr lang="en-US" dirty="0" err="1" smtClean="0"/>
              <a:t>Worktime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(30 minutes)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362200"/>
            <a:ext cx="4621213" cy="38370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971800"/>
            <a:ext cx="1494865" cy="2628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ounded Rectangular Callout 6"/>
          <p:cNvSpPr/>
          <p:nvPr/>
        </p:nvSpPr>
        <p:spPr>
          <a:xfrm>
            <a:off x="457200" y="1981200"/>
            <a:ext cx="2057400" cy="685800"/>
          </a:xfrm>
          <a:prstGeom prst="wedgeRoundRectCallout">
            <a:avLst>
              <a:gd name="adj1" fmla="val 1067"/>
              <a:gd name="adj2" fmla="val 143659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Questions? </a:t>
            </a:r>
          </a:p>
          <a:p>
            <a:pPr algn="ctr"/>
            <a:r>
              <a:rPr lang="en-US" dirty="0" smtClean="0"/>
              <a:t>Call me over!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Save your work!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Review </a:t>
            </a:r>
            <a:r>
              <a:rPr lang="en-US" dirty="0" smtClean="0">
                <a:hlinkClick r:id="rId2" action="ppaction://hlinksldjump"/>
              </a:rPr>
              <a:t>objectives </a:t>
            </a:r>
            <a:endParaRPr lang="en-US" dirty="0" smtClean="0"/>
          </a:p>
          <a:p>
            <a:r>
              <a:rPr lang="en-US" dirty="0" smtClean="0"/>
              <a:t>What did you learn today?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895600"/>
            <a:ext cx="1494865" cy="2628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2743200"/>
            <a:ext cx="2864738" cy="1042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ounded Rectangular Callout 6"/>
          <p:cNvSpPr/>
          <p:nvPr/>
        </p:nvSpPr>
        <p:spPr>
          <a:xfrm>
            <a:off x="381000" y="1905000"/>
            <a:ext cx="1905000" cy="838200"/>
          </a:xfrm>
          <a:prstGeom prst="wedgeRoundRectCallout">
            <a:avLst>
              <a:gd name="adj1" fmla="val 13159"/>
              <a:gd name="adj2" fmla="val 108877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You can log on again anytime!</a:t>
            </a:r>
            <a:endParaRPr lang="en-US" sz="20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 l="20629" t="4198" r="30420" b="79008"/>
          <a:stretch>
            <a:fillRect/>
          </a:stretch>
        </p:blipFill>
        <p:spPr bwMode="auto">
          <a:xfrm>
            <a:off x="2514600" y="304800"/>
            <a:ext cx="3394364" cy="106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Lesson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981200"/>
            <a:ext cx="6705600" cy="457200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Lesson Overview  </a:t>
            </a:r>
            <a:r>
              <a:rPr lang="en-US" sz="2000" dirty="0" smtClean="0"/>
              <a:t>(Objectives, Standards, Rationale)</a:t>
            </a:r>
          </a:p>
          <a:p>
            <a:r>
              <a:rPr lang="en-US" sz="2000" b="1" dirty="0" smtClean="0"/>
              <a:t>Mini-Sneeze Write – Pair </a:t>
            </a:r>
            <a:r>
              <a:rPr lang="en-US" sz="2000" b="1" dirty="0" smtClean="0"/>
              <a:t>–</a:t>
            </a:r>
            <a:r>
              <a:rPr lang="en-US" sz="2000" b="1" dirty="0" smtClean="0"/>
              <a:t> Share </a:t>
            </a:r>
          </a:p>
          <a:p>
            <a:r>
              <a:rPr lang="en-US" sz="2000" b="1" dirty="0" smtClean="0"/>
              <a:t>Public Service Announcement Genre Discussion</a:t>
            </a:r>
          </a:p>
          <a:p>
            <a:r>
              <a:rPr lang="en-US" sz="2000" b="1" dirty="0" smtClean="0"/>
              <a:t>Playground Time with </a:t>
            </a:r>
            <a:r>
              <a:rPr lang="en-US" sz="2000" b="1" dirty="0" err="1" smtClean="0"/>
              <a:t>GoAnimate</a:t>
            </a:r>
            <a:r>
              <a:rPr lang="en-US" sz="2000" b="1" dirty="0" smtClean="0"/>
              <a:t>!</a:t>
            </a:r>
          </a:p>
          <a:p>
            <a:r>
              <a:rPr lang="en-US" sz="2000" b="1" dirty="0" smtClean="0"/>
              <a:t>PSA Planning </a:t>
            </a:r>
            <a:r>
              <a:rPr lang="en-US" sz="2000" b="1" dirty="0" smtClean="0"/>
              <a:t>Document </a:t>
            </a:r>
          </a:p>
          <a:p>
            <a:r>
              <a:rPr lang="en-US" sz="2000" b="1" dirty="0" smtClean="0"/>
              <a:t>Story Board Template Choices </a:t>
            </a:r>
          </a:p>
          <a:p>
            <a:r>
              <a:rPr lang="en-US" sz="2000" b="1" dirty="0" err="1" smtClean="0"/>
              <a:t>GoAnimate</a:t>
            </a:r>
            <a:r>
              <a:rPr lang="en-US" sz="2000" b="1" dirty="0" smtClean="0"/>
              <a:t>! Work Time</a:t>
            </a:r>
          </a:p>
          <a:p>
            <a:r>
              <a:rPr lang="en-US" sz="2000" b="1" dirty="0" smtClean="0"/>
              <a:t>Closure</a:t>
            </a:r>
            <a:endParaRPr lang="en-US" sz="2400" b="1" dirty="0" smtClean="0"/>
          </a:p>
          <a:p>
            <a:endParaRPr lang="en-US" sz="2400" dirty="0" smtClean="0"/>
          </a:p>
          <a:p>
            <a:pPr lvl="1"/>
            <a:endParaRPr lang="en-US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114800"/>
            <a:ext cx="2753167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0" name="Picture 2" descr="C:\Users\lewalls\AppData\Local\Microsoft\Windows\Temporary Internet Files\Content.IE5\LZ2VCBJE\MC90003733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057400"/>
            <a:ext cx="1395374" cy="18251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Lesson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514600"/>
            <a:ext cx="6705600" cy="3611563"/>
          </a:xfrm>
        </p:spPr>
        <p:txBody>
          <a:bodyPr>
            <a:normAutofit lnSpcReduction="10000"/>
          </a:bodyPr>
          <a:lstStyle/>
          <a:p>
            <a:r>
              <a:rPr lang="en-US" sz="2400" b="1" dirty="0" smtClean="0"/>
              <a:t>Objectives:</a:t>
            </a:r>
          </a:p>
          <a:p>
            <a:pPr lvl="1"/>
            <a:r>
              <a:rPr lang="en-US" sz="2400" dirty="0" smtClean="0"/>
              <a:t>Teachers will be able to </a:t>
            </a:r>
            <a:r>
              <a:rPr lang="en-US" sz="2400" b="1" dirty="0" smtClean="0"/>
              <a:t>begin creating </a:t>
            </a:r>
            <a:r>
              <a:rPr lang="en-US" sz="2400" dirty="0" smtClean="0"/>
              <a:t>an animated public service announcement that promotes involvement in the San Joaquin Valley Writing Project.</a:t>
            </a:r>
          </a:p>
          <a:p>
            <a:pPr lvl="1"/>
            <a:r>
              <a:rPr lang="en-US" sz="2400" dirty="0" smtClean="0"/>
              <a:t>Teachers will be able to </a:t>
            </a:r>
            <a:r>
              <a:rPr lang="en-US" sz="2400" b="1" dirty="0" smtClean="0"/>
              <a:t>articulate in writing</a:t>
            </a:r>
            <a:r>
              <a:rPr lang="en-US" sz="2400" dirty="0" smtClean="0"/>
              <a:t> benefits of the San Joaquin Valley Writing Project and </a:t>
            </a:r>
            <a:r>
              <a:rPr lang="en-US" sz="2400" b="1" dirty="0" smtClean="0"/>
              <a:t>write persuasively </a:t>
            </a:r>
            <a:r>
              <a:rPr lang="en-US" sz="2400" dirty="0" smtClean="0"/>
              <a:t>to encourage other teachers to become involved.</a:t>
            </a:r>
            <a:endParaRPr lang="en-US" sz="2400" dirty="0" smtClean="0"/>
          </a:p>
          <a:p>
            <a:pPr lvl="1"/>
            <a:endParaRPr lang="en-US" b="1" dirty="0"/>
          </a:p>
        </p:txBody>
      </p:sp>
      <p:pic>
        <p:nvPicPr>
          <p:cNvPr id="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2294306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Standards Addressed</a:t>
            </a:r>
            <a:endParaRPr lang="en-US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81000" y="1752600"/>
            <a:ext cx="76962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Gotham-Book"/>
              </a:rPr>
              <a:t>Common Core: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Gotham-Book"/>
              </a:rPr>
              <a:t> Writing Standards for Literacy in History/Social Studies, Science, and Technical Subjects 6–12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800100" lvl="1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Gotham-Book"/>
              </a:rPr>
              <a:t>6.   Use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Gotham-Book"/>
              </a:rPr>
              <a:t>technology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Gotham-Book"/>
              </a:rPr>
              <a:t>, including the Internet, to produce, publish, and update individual or shared writing products, taking advantage of technology’s capacity to link to other information and to display information flexibly and dynamically.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Gotham-Book"/>
              </a:rPr>
              <a:t>CSTP: California Standards for the Teaching Profession: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Gotham-Book"/>
              </a:rPr>
              <a:t> Standard 1: Engaging and Supporting ALL Students in Learning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800100" lvl="1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Gotham-Book"/>
              </a:rPr>
              <a:t>Connecting students’ prior knowledge, life experience,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Gotham-Book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Gotham-Book"/>
              </a:rPr>
              <a:t>and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Gotham-Book"/>
              </a:rPr>
              <a:t>interest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Gotham-Book"/>
              </a:rPr>
              <a:t> with learning goals.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800100" lvl="1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Gotham-Book"/>
              </a:rPr>
              <a:t>Using a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Gotham-Book"/>
              </a:rPr>
              <a:t>variety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Gotham-Book"/>
              </a:rPr>
              <a:t> of instructional strategies and resources to respond to students’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Gotham-Book"/>
              </a:rPr>
              <a:t>diverse needs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800100" lvl="1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Gotham-Book"/>
              </a:rPr>
              <a:t>Facilitating learning experiences that promote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Gotham-Book"/>
              </a:rPr>
              <a:t>autonomy,        interaction and choice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800100" lvl="1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Gotham-Book"/>
              </a:rPr>
              <a:t>Engaging students in problem solving, critical thinking and                 other activities that make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Gotham-Book"/>
              </a:rPr>
              <a:t>subject matter meaningful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5257800"/>
            <a:ext cx="1228725" cy="1409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62200" y="2057400"/>
            <a:ext cx="6553200" cy="3840163"/>
          </a:xfrm>
        </p:spPr>
        <p:txBody>
          <a:bodyPr/>
          <a:lstStyle/>
          <a:p>
            <a:pPr lvl="0"/>
            <a:r>
              <a:rPr lang="en-US" sz="2400" dirty="0" smtClean="0"/>
              <a:t>To meet the writing requirements of our modern society, schools must “give students a </a:t>
            </a:r>
            <a:r>
              <a:rPr lang="en-US" sz="2400" b="1" dirty="0" smtClean="0"/>
              <a:t>rich and diverse array</a:t>
            </a:r>
            <a:r>
              <a:rPr lang="en-US" sz="2400" dirty="0" smtClean="0"/>
              <a:t> of writing experiences </a:t>
            </a:r>
            <a:r>
              <a:rPr lang="en-US" sz="2400" dirty="0" smtClean="0"/>
              <a:t>(</a:t>
            </a:r>
            <a:r>
              <a:rPr lang="en-US" sz="2400" i="1" dirty="0" smtClean="0"/>
              <a:t>Because Writing Matters</a:t>
            </a:r>
            <a:r>
              <a:rPr lang="en-US" sz="2400" dirty="0" smtClean="0"/>
              <a:t>, Carl </a:t>
            </a:r>
            <a:r>
              <a:rPr lang="en-US" sz="2400" dirty="0" err="1" smtClean="0"/>
              <a:t>Nagin</a:t>
            </a:r>
            <a:r>
              <a:rPr lang="en-US" sz="2400" dirty="0" smtClean="0"/>
              <a:t> and National Writing Project, p 14).”  </a:t>
            </a:r>
            <a:endParaRPr lang="en-US" sz="2400" dirty="0" smtClean="0"/>
          </a:p>
          <a:p>
            <a:pPr lvl="0"/>
            <a:r>
              <a:rPr lang="en-US" sz="2400" dirty="0" smtClean="0"/>
              <a:t>This </a:t>
            </a:r>
            <a:r>
              <a:rPr lang="en-US" sz="2400" dirty="0" smtClean="0"/>
              <a:t>lesson offers students a unique form of writing, a Public Service Announcement, which differs greatly from the standard five-paragraph essay.</a:t>
            </a:r>
          </a:p>
          <a:p>
            <a:endParaRPr lang="en-US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04800" y="2444353"/>
            <a:ext cx="8610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000" dirty="0"/>
          </a:p>
          <a:p>
            <a:pPr lvl="0">
              <a:buFont typeface="Arial" pitchFamily="34" charset="0"/>
              <a:buChar char="•"/>
            </a:pPr>
            <a:endParaRPr lang="en-US" sz="20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590800"/>
            <a:ext cx="2133600" cy="28059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33600" y="1981200"/>
            <a:ext cx="6553200" cy="3840163"/>
          </a:xfrm>
        </p:spPr>
        <p:txBody>
          <a:bodyPr/>
          <a:lstStyle/>
          <a:p>
            <a:pPr lvl="0"/>
            <a:r>
              <a:rPr lang="en-US" sz="2400" dirty="0" smtClean="0"/>
              <a:t>Best practices in teaching writing place great importance on “</a:t>
            </a:r>
            <a:r>
              <a:rPr lang="en-US" sz="2400" b="1" dirty="0" smtClean="0"/>
              <a:t>audience, purpose and occasion”</a:t>
            </a:r>
            <a:r>
              <a:rPr lang="en-US" sz="2400" dirty="0" smtClean="0"/>
              <a:t> for writing, as referenced by Samuel </a:t>
            </a:r>
            <a:r>
              <a:rPr lang="en-US" sz="2400" dirty="0" err="1" smtClean="0"/>
              <a:t>Totten</a:t>
            </a:r>
            <a:r>
              <a:rPr lang="en-US" sz="2400" dirty="0" smtClean="0"/>
              <a:t> in his article, “Completing the Paradigm Shift to Process Writing: The Need to Lead.” </a:t>
            </a:r>
            <a:endParaRPr lang="en-US" sz="2400" dirty="0" smtClean="0"/>
          </a:p>
          <a:p>
            <a:pPr lvl="0"/>
            <a:r>
              <a:rPr lang="en-US" sz="2400" dirty="0" smtClean="0"/>
              <a:t>This </a:t>
            </a:r>
            <a:r>
              <a:rPr lang="en-US" sz="2400" dirty="0" smtClean="0"/>
              <a:t>assignment creates </a:t>
            </a:r>
            <a:r>
              <a:rPr lang="en-US" sz="2400" b="1" dirty="0" smtClean="0"/>
              <a:t>a real audience, purpose and occasion</a:t>
            </a:r>
            <a:r>
              <a:rPr lang="en-US" sz="2400" dirty="0" smtClean="0"/>
              <a:t> – to promote involvement in and support for the San Joaquin Valley Writing Project.</a:t>
            </a:r>
          </a:p>
          <a:p>
            <a:endParaRPr lang="en-US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04800" y="2444353"/>
            <a:ext cx="8610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000" dirty="0"/>
          </a:p>
          <a:p>
            <a:pPr lvl="0">
              <a:buFont typeface="Arial" pitchFamily="34" charset="0"/>
              <a:buChar char="•"/>
            </a:pPr>
            <a:endParaRPr lang="en-US" sz="20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743200"/>
            <a:ext cx="1400175" cy="2105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2286000"/>
            <a:ext cx="6248400" cy="4343400"/>
          </a:xfrm>
        </p:spPr>
        <p:txBody>
          <a:bodyPr>
            <a:normAutofit fontScale="92500"/>
          </a:bodyPr>
          <a:lstStyle/>
          <a:p>
            <a:pPr lvl="0"/>
            <a:r>
              <a:rPr lang="en-US" dirty="0" smtClean="0"/>
              <a:t>Carl </a:t>
            </a:r>
            <a:r>
              <a:rPr lang="en-US" dirty="0" err="1" smtClean="0"/>
              <a:t>Nagin</a:t>
            </a:r>
            <a:r>
              <a:rPr lang="en-US" dirty="0" smtClean="0"/>
              <a:t> and the National Writing Project (page 29) believe that “helping writers develop the fluency and competence to use a </a:t>
            </a:r>
            <a:r>
              <a:rPr lang="en-US" b="1" dirty="0" smtClean="0"/>
              <a:t>variety of technologies</a:t>
            </a:r>
            <a:r>
              <a:rPr lang="en-US" dirty="0" smtClean="0"/>
              <a:t> needs to be a key part of teaching writing.”  </a:t>
            </a:r>
            <a:endParaRPr lang="en-US" dirty="0" smtClean="0"/>
          </a:p>
          <a:p>
            <a:pPr lvl="0"/>
            <a:r>
              <a:rPr lang="en-US" dirty="0" err="1" smtClean="0"/>
              <a:t>Nagin</a:t>
            </a:r>
            <a:r>
              <a:rPr lang="en-US" dirty="0" smtClean="0"/>
              <a:t> </a:t>
            </a:r>
            <a:r>
              <a:rPr lang="en-US" dirty="0" smtClean="0"/>
              <a:t>explains that “technology makes response, revision, and editing eminently more agreeable” and helps students build the mental concept that a draft is a “document in flux” that can be edited, revised and improved (page 29).  </a:t>
            </a:r>
            <a:endParaRPr lang="en-US" dirty="0" smtClean="0"/>
          </a:p>
          <a:p>
            <a:pPr lvl="0"/>
            <a:r>
              <a:rPr lang="en-US" dirty="0" smtClean="0"/>
              <a:t>Further</a:t>
            </a:r>
            <a:r>
              <a:rPr lang="en-US" dirty="0" smtClean="0"/>
              <a:t>, technology allows one’s writing to be available to an audience of millions, lending value to the processes of revision and editing.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743200"/>
            <a:ext cx="2133600" cy="28059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2133600"/>
            <a:ext cx="6248400" cy="3840163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Howard Gardner, in his book </a:t>
            </a:r>
            <a:r>
              <a:rPr lang="en-US" i="1" dirty="0" smtClean="0"/>
              <a:t>The Unschooled Mind: How Children Think and How Schools Should Teach</a:t>
            </a:r>
            <a:r>
              <a:rPr lang="en-US" dirty="0" smtClean="0"/>
              <a:t>, suggests that in an ideal educational system, students should have “the opportunity to enter into the </a:t>
            </a:r>
            <a:r>
              <a:rPr lang="en-US" b="1" dirty="0" smtClean="0"/>
              <a:t>conversation of their culture</a:t>
            </a:r>
            <a:r>
              <a:rPr lang="en-US" dirty="0" smtClean="0"/>
              <a:t> (p. 263).”  </a:t>
            </a:r>
            <a:endParaRPr lang="en-US" dirty="0" smtClean="0"/>
          </a:p>
          <a:p>
            <a:pPr lvl="0"/>
            <a:r>
              <a:rPr lang="en-US" dirty="0" smtClean="0"/>
              <a:t>Students </a:t>
            </a:r>
            <a:r>
              <a:rPr lang="en-US" dirty="0" smtClean="0"/>
              <a:t>need opportunities to develop writing skills using the </a:t>
            </a:r>
            <a:r>
              <a:rPr lang="en-US" b="1" dirty="0" smtClean="0"/>
              <a:t>media tools </a:t>
            </a:r>
            <a:r>
              <a:rPr lang="en-US" dirty="0" smtClean="0"/>
              <a:t>of the modern culture.</a:t>
            </a:r>
          </a:p>
          <a:p>
            <a:endParaRPr lang="en-US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0"/>
            <a:ext cx="2230750" cy="3581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799" y="5257800"/>
            <a:ext cx="326093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Mini-Sneeze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905000"/>
            <a:ext cx="6705600" cy="40687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Write – Pair </a:t>
            </a:r>
            <a:r>
              <a:rPr lang="en-US" sz="2400" b="1" dirty="0" smtClean="0"/>
              <a:t>– Share in your Journals </a:t>
            </a:r>
            <a:r>
              <a:rPr lang="en-US" sz="2000" dirty="0" smtClean="0"/>
              <a:t>(choose one)</a:t>
            </a:r>
            <a:endParaRPr lang="en-US" sz="2400" dirty="0" smtClean="0"/>
          </a:p>
          <a:p>
            <a:pPr lvl="1"/>
            <a:r>
              <a:rPr lang="en-US" sz="2400" dirty="0" smtClean="0"/>
              <a:t>What makes the SJVWP valuable to you?</a:t>
            </a:r>
          </a:p>
          <a:p>
            <a:pPr lvl="1"/>
            <a:r>
              <a:rPr lang="en-US" sz="2400" dirty="0" smtClean="0"/>
              <a:t>How will your involvement in SJVWP affect your teaching?</a:t>
            </a:r>
          </a:p>
          <a:p>
            <a:pPr lvl="1"/>
            <a:r>
              <a:rPr lang="en-US" sz="2400" dirty="0" smtClean="0"/>
              <a:t>Why should other teachers participate in future SJVWP Summer Institutes?</a:t>
            </a:r>
          </a:p>
          <a:p>
            <a:pPr lvl="1"/>
            <a:r>
              <a:rPr lang="en-US" sz="2400" dirty="0" smtClean="0"/>
              <a:t>How is the SJVWP creating a paradigm shift in teaching writing? </a:t>
            </a:r>
            <a:endParaRPr lang="en-US" sz="2400" dirty="0"/>
          </a:p>
        </p:txBody>
      </p:sp>
      <p:pic>
        <p:nvPicPr>
          <p:cNvPr id="6" name="Picture 2" descr="C:\Users\lewalls\AppData\Local\Microsoft\Windows\Temporary Internet Files\Content.IE5\LZ2VCBJE\MC900037335[1].wmf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057400"/>
            <a:ext cx="1395374" cy="1825142"/>
          </a:xfrm>
          <a:prstGeom prst="rect">
            <a:avLst/>
          </a:prstGeom>
          <a:noFill/>
        </p:spPr>
      </p:pic>
      <p:pic>
        <p:nvPicPr>
          <p:cNvPr id="23555" name="Picture 3" descr="C:\Users\lewalls\AppData\Local\Microsoft\Windows\Temporary Internet Files\Content.IE5\10AIEDIH\MC900441732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22860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</Template>
  <TotalTime>451</TotalTime>
  <Words>692</Words>
  <Application>Microsoft Office PowerPoint</Application>
  <PresentationFormat>On-screen Show (4:3)</PresentationFormat>
  <Paragraphs>84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Mod</vt:lpstr>
      <vt:lpstr>Giving Students a Creative Voice through Animation    Creating Animated Public Service       Announcements</vt:lpstr>
      <vt:lpstr>Lesson Design</vt:lpstr>
      <vt:lpstr>Lesson Objectives</vt:lpstr>
      <vt:lpstr>Standards Addressed</vt:lpstr>
      <vt:lpstr>Rationale</vt:lpstr>
      <vt:lpstr>Rationale</vt:lpstr>
      <vt:lpstr>Rationale</vt:lpstr>
      <vt:lpstr>Rationale</vt:lpstr>
      <vt:lpstr>Mini-Sneeze</vt:lpstr>
      <vt:lpstr>Public Service Announcements</vt:lpstr>
      <vt:lpstr>Public Service Announcements</vt:lpstr>
      <vt:lpstr>Public Service Announcements</vt:lpstr>
      <vt:lpstr>Playground Time  (10 minutes)</vt:lpstr>
      <vt:lpstr>GoAnimate! Tutorial</vt:lpstr>
      <vt:lpstr>Planning a  Public Service Announcement</vt:lpstr>
      <vt:lpstr>Story Board Templates Which one do you like? </vt:lpstr>
      <vt:lpstr>GoAnimate! Worktime (30 minutes)</vt:lpstr>
      <vt:lpstr>Closure</vt:lpstr>
    </vt:vector>
  </TitlesOfParts>
  <Company>Fresno Unified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Giving Students a Creative Voice through Animation    Creating Animated Public Service       Announcements</dc:title>
  <dc:creator>lewalls</dc:creator>
  <cp:lastModifiedBy>lewalls</cp:lastModifiedBy>
  <cp:revision>20</cp:revision>
  <dcterms:created xsi:type="dcterms:W3CDTF">2011-07-10T17:57:40Z</dcterms:created>
  <dcterms:modified xsi:type="dcterms:W3CDTF">2011-07-11T01:29:10Z</dcterms:modified>
</cp:coreProperties>
</file>